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325" r:id="rId5"/>
    <p:sldId id="326" r:id="rId6"/>
    <p:sldId id="327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6" r:id="rId24"/>
    <p:sldId id="347" r:id="rId25"/>
    <p:sldId id="345" r:id="rId26"/>
    <p:sldId id="348" r:id="rId27"/>
    <p:sldId id="349" r:id="rId28"/>
    <p:sldId id="350" r:id="rId29"/>
    <p:sldId id="351" r:id="rId30"/>
    <p:sldId id="35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12" autoAdjust="0"/>
  </p:normalViewPr>
  <p:slideViewPr>
    <p:cSldViewPr snapToGrid="0">
      <p:cViewPr varScale="1"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92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9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9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3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77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0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0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38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31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74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92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09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9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20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66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4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1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913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61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7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5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55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7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72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29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1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6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8A62-DCE9-4436-9813-08E79A925A23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7F13-71B8-4E89-9805-DA65EBFE4E21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F798-4536-418F-AF46-E7615AACEFFE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advClick="0" advTm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916B1-B68C-4957-AE0B-93441D9E3D2F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BFA5-A92D-41C0-B87E-588E162B4D01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advClick="0" advTm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BA82-64E2-4933-AD0E-2A0A12EEC9DB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D190-7243-461F-A783-93D8A78C031A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ransition advClick="0" advTm="0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795849"/>
            <a:ext cx="3778870" cy="311481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EFFFF"/>
                </a:solidFill>
              </a:rPr>
              <a:t>Pengembangan</a:t>
            </a:r>
            <a:r>
              <a:rPr lang="en-US" sz="3200" dirty="0">
                <a:solidFill>
                  <a:srgbClr val="FEFFFF"/>
                </a:solidFill>
              </a:rPr>
              <a:t> </a:t>
            </a:r>
            <a:r>
              <a:rPr lang="en-US" sz="3200" dirty="0" err="1">
                <a:solidFill>
                  <a:srgbClr val="FEFFFF"/>
                </a:solidFill>
              </a:rPr>
              <a:t>Aplikasi</a:t>
            </a:r>
            <a:r>
              <a:rPr lang="en-US" sz="3200" dirty="0">
                <a:solidFill>
                  <a:srgbClr val="FEFFFF"/>
                </a:solidFill>
              </a:rPr>
              <a:t> </a:t>
            </a:r>
            <a:r>
              <a:rPr lang="en-US" sz="3200" dirty="0" err="1">
                <a:solidFill>
                  <a:srgbClr val="FEFFFF"/>
                </a:solidFill>
              </a:rPr>
              <a:t>Pemantauan</a:t>
            </a:r>
            <a:r>
              <a:rPr lang="en-US" sz="3200" dirty="0">
                <a:solidFill>
                  <a:srgbClr val="FEFFFF"/>
                </a:solidFill>
              </a:rPr>
              <a:t> </a:t>
            </a:r>
            <a:r>
              <a:rPr lang="en-US" sz="3200" dirty="0" err="1">
                <a:solidFill>
                  <a:srgbClr val="FEFFFF"/>
                </a:solidFill>
              </a:rPr>
              <a:t>Rumah</a:t>
            </a:r>
            <a:r>
              <a:rPr lang="en-US" sz="3200" dirty="0">
                <a:solidFill>
                  <a:srgbClr val="FEFFFF"/>
                </a:solidFill>
              </a:rPr>
              <a:t> Multiparameter </a:t>
            </a:r>
            <a:r>
              <a:rPr lang="en-US" sz="3200" dirty="0" err="1">
                <a:solidFill>
                  <a:srgbClr val="FEFFFF"/>
                </a:solidFill>
              </a:rPr>
              <a:t>Berbasis</a:t>
            </a:r>
            <a:r>
              <a:rPr lang="en-US" sz="3200" dirty="0">
                <a:solidFill>
                  <a:srgbClr val="FEFFFF"/>
                </a:solidFill>
              </a:rPr>
              <a:t> WSN</a:t>
            </a:r>
          </a:p>
        </p:txBody>
      </p:sp>
      <p:pic>
        <p:nvPicPr>
          <p:cNvPr id="7" name="Picture 6" descr="A close up of abstract drawing of downtown buildings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9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 lnSpcReduction="10000"/>
          </a:bodyPr>
          <a:lstStyle/>
          <a:p>
            <a:r>
              <a:rPr lang="en-US" sz="1600" dirty="0">
                <a:solidFill>
                  <a:srgbClr val="FEFFFF"/>
                </a:solidFill>
              </a:rPr>
              <a:t>Kelvin Dravin </a:t>
            </a:r>
            <a:r>
              <a:rPr lang="en-US" sz="1600" dirty="0" err="1">
                <a:solidFill>
                  <a:srgbClr val="FEFFFF"/>
                </a:solidFill>
              </a:rPr>
              <a:t>Kenanga</a:t>
            </a:r>
            <a:r>
              <a:rPr lang="en-US" sz="1600" dirty="0">
                <a:solidFill>
                  <a:srgbClr val="FEFFFF"/>
                </a:solidFill>
              </a:rPr>
              <a:t> – 2017730022</a:t>
            </a:r>
            <a:br>
              <a:rPr lang="en-US" sz="1600" dirty="0">
                <a:solidFill>
                  <a:srgbClr val="FEFFFF"/>
                </a:solidFill>
              </a:rPr>
            </a:br>
            <a:r>
              <a:rPr lang="en-US" sz="1600" dirty="0">
                <a:solidFill>
                  <a:srgbClr val="FEFFFF"/>
                </a:solidFill>
              </a:rPr>
              <a:t>Universitas </a:t>
            </a:r>
            <a:r>
              <a:rPr lang="en-US" sz="1600" dirty="0" err="1">
                <a:solidFill>
                  <a:srgbClr val="FEFFFF"/>
                </a:solidFill>
              </a:rPr>
              <a:t>Katolik</a:t>
            </a:r>
            <a:r>
              <a:rPr lang="en-US" sz="1600" dirty="0">
                <a:solidFill>
                  <a:srgbClr val="FEFFFF"/>
                </a:solidFill>
              </a:rPr>
              <a:t> </a:t>
            </a:r>
            <a:r>
              <a:rPr lang="en-US" sz="1600" dirty="0" err="1">
                <a:solidFill>
                  <a:srgbClr val="FEFFFF"/>
                </a:solidFill>
              </a:rPr>
              <a:t>Parahyangan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ECE763C0-F28A-4ECA-9F7D-098B82B73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1589" y="63553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i="1" dirty="0"/>
              <a:t>Use Case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Lunak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338" y="1535185"/>
            <a:ext cx="5152022" cy="488239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i="1" dirty="0"/>
              <a:t>actor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i="1" dirty="0"/>
              <a:t>use case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marL="685800" lvl="1">
              <a:lnSpc>
                <a:spcPct val="150000"/>
              </a:lnSpc>
            </a:pPr>
            <a:r>
              <a:rPr lang="en-US" dirty="0"/>
              <a:t>Admin</a:t>
            </a:r>
          </a:p>
          <a:p>
            <a:pPr marL="685800" lvl="1">
              <a:lnSpc>
                <a:spcPct val="150000"/>
              </a:lnSpc>
            </a:pP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Biasa</a:t>
            </a:r>
            <a:endParaRPr lang="en-US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Dimana </a:t>
            </a:r>
            <a:r>
              <a:rPr lang="en-US" dirty="0" err="1"/>
              <a:t>kedua</a:t>
            </a:r>
            <a:r>
              <a:rPr lang="en-US" dirty="0"/>
              <a:t> actor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i="1" dirty="0"/>
              <a:t>website.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C00245-ACED-44D0-A1E8-19272735C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19" y="1629217"/>
            <a:ext cx="4587638" cy="4694327"/>
          </a:xfrm>
          <a:prstGeom prst="rect">
            <a:avLst/>
          </a:prstGeom>
        </p:spPr>
      </p:pic>
      <p:pic>
        <p:nvPicPr>
          <p:cNvPr id="7" name="Slide 10 Take 3">
            <a:hlinkClick r:id="" action="ppaction://media"/>
            <a:extLst>
              <a:ext uri="{FF2B5EF4-FFF2-40B4-BE49-F238E27FC236}">
                <a16:creationId xmlns:a16="http://schemas.microsoft.com/office/drawing/2014/main" id="{FDC64DBE-09ED-4CB2-BFD3-D4A7A8D0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235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1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800" i="1" dirty="0"/>
              <a:t>Use Case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Lunak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Pemantauan</a:t>
            </a:r>
            <a:r>
              <a:rPr lang="en-US" sz="2800" dirty="0"/>
              <a:t> (2)</a:t>
            </a:r>
            <a:endParaRPr lang="en-US" sz="28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561" y="1393271"/>
            <a:ext cx="9712998" cy="5117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actor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76D8957-526F-4BFB-909B-28CCF8C21919}"/>
              </a:ext>
            </a:extLst>
          </p:cNvPr>
          <p:cNvSpPr txBox="1">
            <a:spLocks/>
          </p:cNvSpPr>
          <p:nvPr/>
        </p:nvSpPr>
        <p:spPr>
          <a:xfrm>
            <a:off x="1791614" y="2017381"/>
            <a:ext cx="4852467" cy="39471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Admin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Login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Sensor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Sinkronisasi</a:t>
            </a:r>
            <a:r>
              <a:rPr lang="en-US" dirty="0"/>
              <a:t> dan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i="1" dirty="0"/>
              <a:t>Sensing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Melihat</a:t>
            </a:r>
            <a:r>
              <a:rPr lang="en-US" dirty="0"/>
              <a:t> Hasil </a:t>
            </a:r>
            <a:r>
              <a:rPr lang="en-US" i="1" dirty="0"/>
              <a:t>Sensing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i="1" dirty="0"/>
              <a:t>History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Hasil </a:t>
            </a:r>
            <a:r>
              <a:rPr lang="en-US" i="1" dirty="0"/>
              <a:t>Sensing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Reset Setting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Logout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Font typeface="Wingdings 3" charset="2"/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Font typeface="Wingdings 3" charset="2"/>
              <a:buNone/>
            </a:pPr>
            <a:endParaRPr lang="en-ID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865792D-47BA-4EBF-B42E-23B701E47414}"/>
              </a:ext>
            </a:extLst>
          </p:cNvPr>
          <p:cNvSpPr txBox="1">
            <a:spLocks/>
          </p:cNvSpPr>
          <p:nvPr/>
        </p:nvSpPr>
        <p:spPr>
          <a:xfrm>
            <a:off x="6644081" y="2017380"/>
            <a:ext cx="4852467" cy="3947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Biasa</a:t>
            </a:r>
            <a:endParaRPr lang="en-US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Melihat</a:t>
            </a:r>
            <a:r>
              <a:rPr lang="en-US" dirty="0"/>
              <a:t> Hasil </a:t>
            </a:r>
            <a:r>
              <a:rPr lang="en-US" i="1" dirty="0"/>
              <a:t>Sensing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i="1" dirty="0"/>
              <a:t>History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Hasil </a:t>
            </a:r>
            <a:r>
              <a:rPr lang="en-US" i="1" dirty="0"/>
              <a:t>Sensing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Font typeface="Wingdings 3" charset="2"/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Font typeface="Wingdings 3" charset="2"/>
              <a:buNone/>
            </a:pPr>
            <a:endParaRPr lang="en-ID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1455F9-F74A-4546-8E59-6E4634E6EC26}"/>
              </a:ext>
            </a:extLst>
          </p:cNvPr>
          <p:cNvCxnSpPr>
            <a:cxnSpLocks/>
          </p:cNvCxnSpPr>
          <p:nvPr/>
        </p:nvCxnSpPr>
        <p:spPr>
          <a:xfrm flipH="1">
            <a:off x="6450060" y="1976656"/>
            <a:ext cx="1" cy="3878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Slide 11 Take 4">
            <a:hlinkClick r:id="" action="ppaction://media"/>
            <a:extLst>
              <a:ext uri="{FF2B5EF4-FFF2-40B4-BE49-F238E27FC236}">
                <a16:creationId xmlns:a16="http://schemas.microsoft.com/office/drawing/2014/main" id="{E7A6F4EF-02C4-4499-B1FC-32734C854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3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Keras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Pemantauan</a:t>
            </a:r>
            <a:endParaRPr lang="en-US" sz="32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400961"/>
            <a:ext cx="9712998" cy="497467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 err="1"/>
              <a:t>Berkaitan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system </a:t>
            </a:r>
            <a:r>
              <a:rPr lang="en-US" sz="1600" dirty="0" err="1"/>
              <a:t>pemantauan</a:t>
            </a:r>
            <a:r>
              <a:rPr lang="en-US" sz="1600" dirty="0"/>
              <a:t>,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komponen</a:t>
            </a:r>
            <a:r>
              <a:rPr lang="en-US" sz="1600" dirty="0"/>
              <a:t> </a:t>
            </a:r>
            <a:r>
              <a:rPr lang="en-US" sz="1600" dirty="0" err="1"/>
              <a:t>utama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Node Sensor,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dilengkapi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sensor dan </a:t>
            </a:r>
            <a:r>
              <a:rPr lang="en-US" sz="1400" dirty="0" err="1"/>
              <a:t>pemancar</a:t>
            </a:r>
            <a:r>
              <a:rPr lang="en-US" sz="1400" dirty="0"/>
              <a:t> </a:t>
            </a:r>
            <a:r>
              <a:rPr lang="en-US" sz="1400" dirty="0" err="1"/>
              <a:t>sinyal</a:t>
            </a:r>
            <a:r>
              <a:rPr lang="en-US" sz="1400" dirty="0"/>
              <a:t> radio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perpindahan</a:t>
            </a:r>
            <a:r>
              <a:rPr lang="en-US" sz="1400" dirty="0"/>
              <a:t> data. </a:t>
            </a:r>
            <a:r>
              <a:rPr lang="en-US" sz="1400" dirty="0" err="1"/>
              <a:t>Setiap</a:t>
            </a:r>
            <a:r>
              <a:rPr lang="en-US" sz="1400" dirty="0"/>
              <a:t> node sensor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dilengkapi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tipe</a:t>
            </a:r>
            <a:r>
              <a:rPr lang="en-US" sz="1400" dirty="0"/>
              <a:t> sensor yang </a:t>
            </a:r>
            <a:r>
              <a:rPr lang="en-US" sz="1400" dirty="0" err="1"/>
              <a:t>berbeda</a:t>
            </a:r>
            <a:r>
              <a:rPr lang="en-US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Base Station/SINK,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dilengkapi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pemancar</a:t>
            </a:r>
            <a:r>
              <a:rPr lang="en-US" sz="1400" dirty="0"/>
              <a:t> </a:t>
            </a:r>
            <a:r>
              <a:rPr lang="en-US" sz="1400" dirty="0" err="1"/>
              <a:t>sinyal</a:t>
            </a:r>
            <a:r>
              <a:rPr lang="en-US" sz="1400" dirty="0"/>
              <a:t> radio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menerima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node sensor / </a:t>
            </a:r>
            <a:r>
              <a:rPr lang="en-US" sz="1400" dirty="0" err="1"/>
              <a:t>mengirimkan</a:t>
            </a:r>
            <a:r>
              <a:rPr lang="en-US" sz="1400" dirty="0"/>
              <a:t> </a:t>
            </a:r>
            <a:r>
              <a:rPr lang="en-US" sz="1400" dirty="0" err="1"/>
              <a:t>perintah</a:t>
            </a:r>
            <a:r>
              <a:rPr lang="en-US" sz="1400" dirty="0"/>
              <a:t> </a:t>
            </a:r>
            <a:r>
              <a:rPr lang="en-US" sz="1400" dirty="0" err="1"/>
              <a:t>kenapa</a:t>
            </a:r>
            <a:r>
              <a:rPr lang="en-US" sz="1400" dirty="0"/>
              <a:t> node sensor.</a:t>
            </a:r>
          </a:p>
          <a:p>
            <a:pPr marL="57150" indent="0">
              <a:lnSpc>
                <a:spcPct val="150000"/>
              </a:lnSpc>
              <a:buNone/>
            </a:pP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kemudian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disebarkan</a:t>
            </a:r>
            <a:r>
              <a:rPr lang="en-US" sz="1600" dirty="0"/>
              <a:t> pada area </a:t>
            </a:r>
            <a:r>
              <a:rPr lang="en-US" sz="1600" dirty="0" err="1"/>
              <a:t>pengawasan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gambaran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70DEAE-28B8-4555-810B-31FA28A57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315" y="4250985"/>
            <a:ext cx="4737370" cy="1982905"/>
          </a:xfrm>
          <a:prstGeom prst="rect">
            <a:avLst/>
          </a:prstGeom>
        </p:spPr>
      </p:pic>
      <p:pic>
        <p:nvPicPr>
          <p:cNvPr id="6" name="Slide 12 Take 2">
            <a:hlinkClick r:id="" action="ppaction://media"/>
            <a:extLst>
              <a:ext uri="{FF2B5EF4-FFF2-40B4-BE49-F238E27FC236}">
                <a16:creationId xmlns:a16="http://schemas.microsoft.com/office/drawing/2014/main" id="{A94FC264-4C15-4DDE-BD85-107F6B297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627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BDF4-F5C9-4A10-8D76-E76A95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Analisa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Pemantauan</a:t>
            </a:r>
            <a:r>
              <a:rPr lang="en-US" sz="3600" dirty="0"/>
              <a:t> </a:t>
            </a:r>
            <a:r>
              <a:rPr lang="en-US" sz="3600" dirty="0" err="1"/>
              <a:t>Rumah</a:t>
            </a:r>
            <a:endParaRPr lang="en-ID" sz="3600" dirty="0"/>
          </a:p>
        </p:txBody>
      </p:sp>
      <p:pic>
        <p:nvPicPr>
          <p:cNvPr id="3" name="Slide 13">
            <a:hlinkClick r:id="" action="ppaction://media"/>
            <a:extLst>
              <a:ext uri="{FF2B5EF4-FFF2-40B4-BE49-F238E27FC236}">
                <a16:creationId xmlns:a16="http://schemas.microsoft.com/office/drawing/2014/main" id="{D3DE8FB3-CAFB-479B-8FB5-5A07893E0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37787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err="1"/>
              <a:t>Antarmuka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Pemantauan</a:t>
            </a:r>
            <a:endParaRPr lang="en-US" sz="2400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400961"/>
            <a:ext cx="9712998" cy="497467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r>
              <a:rPr lang="en-US" sz="1600" dirty="0"/>
              <a:t> </a:t>
            </a:r>
            <a:r>
              <a:rPr lang="en-US" sz="1600" dirty="0" err="1"/>
              <a:t>antarmuka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memanfaatkan</a:t>
            </a:r>
            <a:r>
              <a:rPr lang="en-US" sz="1600" dirty="0"/>
              <a:t> </a:t>
            </a:r>
            <a:r>
              <a:rPr lang="en-US" sz="1600" i="1" dirty="0"/>
              <a:t>framework</a:t>
            </a:r>
            <a:r>
              <a:rPr lang="en-US" sz="1600" dirty="0"/>
              <a:t> Code Igniter 3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bahasa</a:t>
            </a:r>
            <a:r>
              <a:rPr lang="en-US" sz="1600" dirty="0"/>
              <a:t> </a:t>
            </a:r>
            <a:r>
              <a:rPr lang="en-US" sz="1600" dirty="0" err="1"/>
              <a:t>pemrograman</a:t>
            </a:r>
            <a:r>
              <a:rPr lang="en-US" sz="1600" dirty="0"/>
              <a:t> PHP.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disusun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 MVC (Model, View, Controller). </a:t>
            </a:r>
            <a:r>
              <a:rPr lang="en-US" sz="1600" dirty="0" err="1"/>
              <a:t>Susunan</a:t>
            </a:r>
            <a:r>
              <a:rPr lang="en-US" sz="1600" dirty="0"/>
              <a:t> file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disusun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diagram </a:t>
            </a:r>
            <a:r>
              <a:rPr lang="en-US" sz="1600" dirty="0" err="1"/>
              <a:t>kelas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ID" sz="14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60DF0EB-177B-4C41-AB69-AA44AE6E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175" y="2835478"/>
            <a:ext cx="5337649" cy="3689059"/>
          </a:xfrm>
          <a:prstGeom prst="rect">
            <a:avLst/>
          </a:prstGeom>
        </p:spPr>
      </p:pic>
      <p:pic>
        <p:nvPicPr>
          <p:cNvPr id="7" name="Slide 14">
            <a:hlinkClick r:id="" action="ppaction://media"/>
            <a:extLst>
              <a:ext uri="{FF2B5EF4-FFF2-40B4-BE49-F238E27FC236}">
                <a16:creationId xmlns:a16="http://schemas.microsoft.com/office/drawing/2014/main" id="{3946EAD1-30ED-4B0F-8610-C9FBDB4BA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err="1"/>
              <a:t>Antarmuka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Pemantauan</a:t>
            </a:r>
            <a:r>
              <a:rPr lang="en-US" sz="2400" dirty="0"/>
              <a:t>(2)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r>
              <a:rPr lang="en-US" sz="1600" dirty="0" err="1"/>
              <a:t>Susunan</a:t>
            </a:r>
            <a:r>
              <a:rPr lang="en-US" sz="1600" dirty="0"/>
              <a:t> file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arsitektur</a:t>
            </a:r>
            <a:r>
              <a:rPr lang="en-US" sz="1600" dirty="0"/>
              <a:t> MVC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digambarkan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/>
              <a:t>Folder Config,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berisikan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file </a:t>
            </a:r>
            <a:r>
              <a:rPr lang="en-US" sz="1400" dirty="0" err="1"/>
              <a:t>ekstensi</a:t>
            </a:r>
            <a:r>
              <a:rPr lang="en-US" sz="1400" dirty="0"/>
              <a:t> .php </a:t>
            </a:r>
            <a:r>
              <a:rPr lang="en-US" sz="1400" dirty="0" err="1"/>
              <a:t>bernama</a:t>
            </a:r>
            <a:r>
              <a:rPr lang="en-US" sz="1400" dirty="0"/>
              <a:t> routes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menyimpan</a:t>
            </a:r>
            <a:r>
              <a:rPr lang="en-US" sz="1400" dirty="0"/>
              <a:t> </a:t>
            </a:r>
            <a:r>
              <a:rPr lang="en-US" sz="1400" dirty="0" err="1"/>
              <a:t>seluruh</a:t>
            </a:r>
            <a:r>
              <a:rPr lang="en-US" sz="1400" dirty="0"/>
              <a:t> </a:t>
            </a:r>
            <a:r>
              <a:rPr lang="en-US" sz="1400" dirty="0" err="1"/>
              <a:t>pemetaan</a:t>
            </a:r>
            <a:r>
              <a:rPr lang="en-US" sz="1400" dirty="0"/>
              <a:t> </a:t>
            </a:r>
            <a:r>
              <a:rPr lang="en-US" sz="1400" dirty="0" err="1"/>
              <a:t>url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website.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/>
              <a:t>Folder Model,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berisikan</a:t>
            </a:r>
            <a:r>
              <a:rPr lang="en-US" sz="1400" dirty="0"/>
              <a:t> </a:t>
            </a:r>
            <a:r>
              <a:rPr lang="en-US" sz="1400" dirty="0" err="1"/>
              <a:t>tiga</a:t>
            </a:r>
            <a:r>
              <a:rPr lang="en-US" sz="1400" dirty="0"/>
              <a:t> </a:t>
            </a:r>
            <a:r>
              <a:rPr lang="en-US" sz="1400" dirty="0" err="1"/>
              <a:t>buah</a:t>
            </a:r>
            <a:r>
              <a:rPr lang="en-US" sz="1400" dirty="0"/>
              <a:t> </a:t>
            </a:r>
            <a:r>
              <a:rPr lang="en-US" sz="1400" dirty="0" err="1"/>
              <a:t>kelas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file </a:t>
            </a:r>
            <a:r>
              <a:rPr lang="en-US" sz="1400" dirty="0" err="1"/>
              <a:t>ekstensi</a:t>
            </a:r>
            <a:r>
              <a:rPr lang="en-US" sz="1400" dirty="0"/>
              <a:t> .php </a:t>
            </a:r>
            <a:r>
              <a:rPr lang="en-US" sz="1400" dirty="0" err="1"/>
              <a:t>yaitu</a:t>
            </a:r>
            <a:r>
              <a:rPr lang="en-US" sz="1400" dirty="0"/>
              <a:t> history, setting dan </a:t>
            </a:r>
            <a:r>
              <a:rPr lang="en-US" sz="1400" dirty="0" err="1"/>
              <a:t>hasil_pengamatan_sensor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berkomunikasi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i="1" dirty="0"/>
              <a:t>database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transaksi</a:t>
            </a:r>
            <a:r>
              <a:rPr lang="en-US" sz="1400" dirty="0"/>
              <a:t> data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pada </a:t>
            </a:r>
            <a:r>
              <a:rPr lang="en-US" sz="1400" dirty="0" err="1"/>
              <a:t>aplikasi</a:t>
            </a:r>
            <a:r>
              <a:rPr lang="en-US" sz="1400" dirty="0"/>
              <a:t> visual.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/>
              <a:t>Folder Controller,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berisikan</a:t>
            </a:r>
            <a:r>
              <a:rPr lang="en-US" sz="1400" dirty="0"/>
              <a:t> </a:t>
            </a:r>
            <a:r>
              <a:rPr lang="en-US" sz="1400" dirty="0" err="1"/>
              <a:t>empat</a:t>
            </a:r>
            <a:r>
              <a:rPr lang="en-US" sz="1400" dirty="0"/>
              <a:t> </a:t>
            </a:r>
            <a:r>
              <a:rPr lang="en-US" sz="1400" dirty="0" err="1"/>
              <a:t>buah</a:t>
            </a:r>
            <a:r>
              <a:rPr lang="en-US" sz="1400" dirty="0"/>
              <a:t> </a:t>
            </a:r>
            <a:r>
              <a:rPr lang="en-US" sz="1400" dirty="0" err="1"/>
              <a:t>kelas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file </a:t>
            </a:r>
            <a:r>
              <a:rPr lang="en-US" sz="1400" dirty="0" err="1"/>
              <a:t>ekstensi</a:t>
            </a:r>
            <a:r>
              <a:rPr lang="en-US" sz="1400" dirty="0"/>
              <a:t> .php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controller_history</a:t>
            </a:r>
            <a:r>
              <a:rPr lang="en-US" sz="1400" dirty="0"/>
              <a:t>, </a:t>
            </a:r>
            <a:r>
              <a:rPr lang="en-US" sz="1400" dirty="0" err="1"/>
              <a:t>controller_login</a:t>
            </a:r>
            <a:r>
              <a:rPr lang="en-US" sz="1400" dirty="0"/>
              <a:t>, </a:t>
            </a:r>
            <a:r>
              <a:rPr lang="en-US" sz="1400" dirty="0" err="1"/>
              <a:t>controller_userSettings</a:t>
            </a:r>
            <a:r>
              <a:rPr lang="en-US" sz="1400" dirty="0"/>
              <a:t> dan </a:t>
            </a:r>
            <a:r>
              <a:rPr lang="en-US" sz="1400" dirty="0" err="1"/>
              <a:t>controller_halamanUtama</a:t>
            </a:r>
            <a:r>
              <a:rPr lang="en-US" sz="1400" dirty="0"/>
              <a:t>. Controller-controller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berfungsi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menyimpan</a:t>
            </a:r>
            <a:r>
              <a:rPr lang="en-US" sz="1400" dirty="0"/>
              <a:t> </a:t>
            </a:r>
            <a:r>
              <a:rPr lang="en-US" sz="1400" dirty="0" err="1"/>
              <a:t>fungsi-fungsi</a:t>
            </a:r>
            <a:r>
              <a:rPr lang="en-US" sz="1400" dirty="0"/>
              <a:t> </a:t>
            </a:r>
            <a:r>
              <a:rPr lang="en-US" sz="1400" dirty="0" err="1"/>
              <a:t>utama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halaman</a:t>
            </a:r>
            <a:r>
              <a:rPr lang="en-US" sz="1400" dirty="0"/>
              <a:t> pada </a:t>
            </a:r>
            <a:r>
              <a:rPr lang="en-US" sz="1400" dirty="0" err="1"/>
              <a:t>aplikasi</a:t>
            </a:r>
            <a:r>
              <a:rPr lang="en-US" sz="1400" dirty="0"/>
              <a:t> visual.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/>
              <a:t>Folder View,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berisikan</a:t>
            </a:r>
            <a:r>
              <a:rPr lang="en-US" sz="1400" dirty="0"/>
              <a:t> </a:t>
            </a:r>
            <a:r>
              <a:rPr lang="en-US" sz="1400" dirty="0" err="1"/>
              <a:t>empat</a:t>
            </a:r>
            <a:r>
              <a:rPr lang="en-US" sz="1400" dirty="0"/>
              <a:t> </a:t>
            </a:r>
            <a:r>
              <a:rPr lang="en-US" sz="1400" dirty="0" err="1"/>
              <a:t>buah</a:t>
            </a:r>
            <a:r>
              <a:rPr lang="en-US" sz="1400" dirty="0"/>
              <a:t> </a:t>
            </a:r>
            <a:r>
              <a:rPr lang="en-US" sz="1400" dirty="0" err="1"/>
              <a:t>kelas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ekstensi</a:t>
            </a:r>
            <a:r>
              <a:rPr lang="en-US" sz="1400" dirty="0"/>
              <a:t> .php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halaman_utama</a:t>
            </a:r>
            <a:r>
              <a:rPr lang="en-US" sz="1400" dirty="0"/>
              <a:t>, </a:t>
            </a:r>
            <a:r>
              <a:rPr lang="en-US" sz="1400" dirty="0" err="1"/>
              <a:t>halaman_history</a:t>
            </a:r>
            <a:r>
              <a:rPr lang="en-US" sz="1400" dirty="0"/>
              <a:t>, </a:t>
            </a:r>
            <a:r>
              <a:rPr lang="en-US" sz="1400" dirty="0" err="1"/>
              <a:t>halaman_login</a:t>
            </a:r>
            <a:r>
              <a:rPr lang="en-US" sz="1400" dirty="0"/>
              <a:t>, dan </a:t>
            </a:r>
            <a:r>
              <a:rPr lang="en-US" sz="1400" dirty="0" err="1"/>
              <a:t>halaman_settings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memuat</a:t>
            </a:r>
            <a:r>
              <a:rPr lang="en-US" sz="1400" dirty="0"/>
              <a:t> </a:t>
            </a:r>
            <a:r>
              <a:rPr lang="en-US" sz="1400" dirty="0" err="1"/>
              <a:t>tampilan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halaman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.</a:t>
            </a:r>
          </a:p>
          <a:p>
            <a:pPr lvl="1" algn="just">
              <a:lnSpc>
                <a:spcPct val="150000"/>
              </a:lnSpc>
            </a:pPr>
            <a:endParaRPr lang="en-ID" sz="1200" dirty="0"/>
          </a:p>
        </p:txBody>
      </p:sp>
      <p:pic>
        <p:nvPicPr>
          <p:cNvPr id="4" name="Slide 15">
            <a:hlinkClick r:id="" action="ppaction://media"/>
            <a:extLst>
              <a:ext uri="{FF2B5EF4-FFF2-40B4-BE49-F238E27FC236}">
                <a16:creationId xmlns:a16="http://schemas.microsoft.com/office/drawing/2014/main" id="{8F5F2012-7AA8-4CE8-BFD1-578ABDF14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082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69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Database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 3" charset="2"/>
              <a:buNone/>
            </a:pPr>
            <a:r>
              <a:rPr lang="en-US" sz="1600" dirty="0" err="1"/>
              <a:t>Penyimpanan</a:t>
            </a:r>
            <a:r>
              <a:rPr lang="en-US" sz="1600" dirty="0"/>
              <a:t> data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database MySQL,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dibentuk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utama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menyimpan</a:t>
            </a:r>
            <a:r>
              <a:rPr lang="en-US" sz="1600" dirty="0"/>
              <a:t> data yang </a:t>
            </a:r>
            <a:r>
              <a:rPr lang="en-US" sz="1600" dirty="0" err="1"/>
              <a:t>dibutuhkan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pemantauan</a:t>
            </a:r>
            <a:r>
              <a:rPr lang="en-US" sz="1600" dirty="0"/>
              <a:t>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, </a:t>
            </a:r>
            <a:r>
              <a:rPr lang="en-US" sz="1600" dirty="0" err="1"/>
              <a:t>yaitu</a:t>
            </a:r>
            <a:r>
              <a:rPr lang="en-US" sz="1600" dirty="0"/>
              <a:t> :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 err="1"/>
              <a:t>Tabel</a:t>
            </a:r>
            <a:r>
              <a:rPr lang="en-US" sz="1400" dirty="0"/>
              <a:t> </a:t>
            </a:r>
            <a:r>
              <a:rPr lang="en-US" sz="1400" dirty="0" err="1"/>
              <a:t>pengukuranSensor</a:t>
            </a: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br>
              <a:rPr lang="en-ID" sz="1400" dirty="0"/>
            </a:br>
            <a:r>
              <a:rPr lang="en-ID" sz="1400" dirty="0"/>
              <a:t>Dimana table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mencatat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pengukuran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sensor, yang </a:t>
            </a:r>
            <a:r>
              <a:rPr lang="en-ID" sz="1400" dirty="0" err="1"/>
              <a:t>dikategorikan</a:t>
            </a:r>
            <a:r>
              <a:rPr lang="en-ID" sz="1400" dirty="0"/>
              <a:t> </a:t>
            </a:r>
            <a:r>
              <a:rPr lang="en-ID" sz="1400" dirty="0" err="1"/>
              <a:t>berdasarkan</a:t>
            </a:r>
            <a:r>
              <a:rPr lang="en-ID" sz="1400" dirty="0"/>
              <a:t> sensor </a:t>
            </a:r>
            <a:r>
              <a:rPr lang="en-ID" sz="1400" dirty="0" err="1"/>
              <a:t>apa</a:t>
            </a:r>
            <a:r>
              <a:rPr lang="en-ID" sz="1400" dirty="0"/>
              <a:t> dan </a:t>
            </a:r>
            <a:r>
              <a:rPr lang="en-ID" sz="1400" dirty="0" err="1"/>
              <a:t>tipe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sensor </a:t>
            </a:r>
            <a:r>
              <a:rPr lang="en-ID" sz="1400" dirty="0" err="1"/>
              <a:t>tersebut</a:t>
            </a:r>
            <a:r>
              <a:rPr lang="en-ID" sz="1400" dirty="0"/>
              <a:t>.</a:t>
            </a:r>
            <a:endParaRPr lang="en-US" sz="1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FB6566-C33E-47B0-90C0-426D3625C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612" y="3199614"/>
            <a:ext cx="6962775" cy="2105025"/>
          </a:xfrm>
          <a:prstGeom prst="rect">
            <a:avLst/>
          </a:prstGeom>
        </p:spPr>
      </p:pic>
      <p:pic>
        <p:nvPicPr>
          <p:cNvPr id="6" name="Slide 16 Take 2">
            <a:hlinkClick r:id="" action="ppaction://media"/>
            <a:extLst>
              <a:ext uri="{FF2B5EF4-FFF2-40B4-BE49-F238E27FC236}">
                <a16:creationId xmlns:a16="http://schemas.microsoft.com/office/drawing/2014/main" id="{327C44F4-54D7-462E-8127-935EA338A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80825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Database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(2)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sz="1400" dirty="0" err="1"/>
              <a:t>Tabel</a:t>
            </a:r>
            <a:r>
              <a:rPr lang="en-US" sz="1400" dirty="0"/>
              <a:t> </a:t>
            </a:r>
            <a:r>
              <a:rPr lang="en-US" sz="1400" dirty="0" err="1"/>
              <a:t>userAdmin</a:t>
            </a: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marL="457200" lvl="1" indent="0" algn="just">
              <a:lnSpc>
                <a:spcPct val="150000"/>
              </a:lnSpc>
              <a:buNone/>
            </a:pPr>
            <a:br>
              <a:rPr lang="en-ID" sz="1400" dirty="0"/>
            </a:br>
            <a:r>
              <a:rPr lang="en-ID" sz="1400" dirty="0"/>
              <a:t>Dimana table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mencatat</a:t>
            </a:r>
            <a:r>
              <a:rPr lang="en-ID" sz="1400" dirty="0"/>
              <a:t> data </a:t>
            </a:r>
            <a:r>
              <a:rPr lang="en-ID" sz="1400" i="1" dirty="0"/>
              <a:t>login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yang </a:t>
            </a:r>
            <a:r>
              <a:rPr lang="en-ID" sz="1400" dirty="0" err="1"/>
              <a:t>merupakan</a:t>
            </a:r>
            <a:r>
              <a:rPr lang="en-ID" sz="1400" dirty="0"/>
              <a:t> admin.</a:t>
            </a:r>
            <a:endParaRPr lang="en-US" sz="1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54B7EC-72FD-4F7E-8E3E-0D5C087F6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456" y="2119924"/>
            <a:ext cx="3718114" cy="1741708"/>
          </a:xfrm>
          <a:prstGeom prst="rect">
            <a:avLst/>
          </a:prstGeom>
        </p:spPr>
      </p:pic>
      <p:pic>
        <p:nvPicPr>
          <p:cNvPr id="4" name="Slide 17">
            <a:hlinkClick r:id="" action="ppaction://media"/>
            <a:extLst>
              <a:ext uri="{FF2B5EF4-FFF2-40B4-BE49-F238E27FC236}">
                <a16:creationId xmlns:a16="http://schemas.microsoft.com/office/drawing/2014/main" id="{0BD58B93-B732-4702-A60D-465CEE3BA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45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Rancangan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Entitas-entitas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 err="1"/>
              <a:t>Berikut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rancangan</a:t>
            </a:r>
            <a:r>
              <a:rPr lang="en-US" sz="1600" dirty="0"/>
              <a:t> </a:t>
            </a:r>
            <a:r>
              <a:rPr lang="en-US" sz="1600" dirty="0" err="1"/>
              <a:t>fisik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entitas-entitas</a:t>
            </a:r>
            <a:r>
              <a:rPr lang="en-US" sz="1600" dirty="0"/>
              <a:t> pada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pengukuranSensor</a:t>
            </a:r>
            <a:r>
              <a:rPr lang="en-US" sz="1600" dirty="0"/>
              <a:t> dan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userAdmin</a:t>
            </a:r>
            <a:r>
              <a:rPr lang="en-US" sz="1600" dirty="0"/>
              <a:t> :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 err="1"/>
              <a:t>Entitas</a:t>
            </a:r>
            <a:r>
              <a:rPr lang="en-US" sz="1400" dirty="0"/>
              <a:t> </a:t>
            </a:r>
            <a:r>
              <a:rPr lang="en-US" sz="1400" dirty="0" err="1"/>
              <a:t>pengukuran</a:t>
            </a: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r>
              <a:rPr lang="en-US" sz="1400" dirty="0" err="1"/>
              <a:t>Entitas</a:t>
            </a:r>
            <a:r>
              <a:rPr lang="en-US" sz="1400" dirty="0"/>
              <a:t> sensor</a:t>
            </a:r>
          </a:p>
          <a:p>
            <a:pPr marL="457200" lvl="1" indent="0" algn="just">
              <a:lnSpc>
                <a:spcPct val="150000"/>
              </a:lnSpc>
              <a:buNone/>
            </a:pP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7CDC2-6736-42F2-A540-91E5BDF506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58"/>
          <a:stretch/>
        </p:blipFill>
        <p:spPr>
          <a:xfrm>
            <a:off x="3161888" y="3001818"/>
            <a:ext cx="5868219" cy="1124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0141C-D803-4301-BB95-390277299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1"/>
          <a:stretch/>
        </p:blipFill>
        <p:spPr>
          <a:xfrm>
            <a:off x="3857311" y="4632036"/>
            <a:ext cx="4477375" cy="917275"/>
          </a:xfrm>
          <a:prstGeom prst="rect">
            <a:avLst/>
          </a:prstGeom>
        </p:spPr>
      </p:pic>
      <p:pic>
        <p:nvPicPr>
          <p:cNvPr id="6" name="Slide 18 take 2">
            <a:hlinkClick r:id="" action="ppaction://media"/>
            <a:extLst>
              <a:ext uri="{FF2B5EF4-FFF2-40B4-BE49-F238E27FC236}">
                <a16:creationId xmlns:a16="http://schemas.microsoft.com/office/drawing/2014/main" id="{7B691CFF-09CD-416F-8BA4-EC9398C80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28451" y="6345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7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Rancangan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Entitas-entitas</a:t>
            </a:r>
            <a:r>
              <a:rPr lang="en-US" sz="2400" dirty="0"/>
              <a:t> (2)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sz="1400" dirty="0" err="1"/>
              <a:t>Entitas</a:t>
            </a:r>
            <a:r>
              <a:rPr lang="en-US" sz="1400" dirty="0"/>
              <a:t> </a:t>
            </a:r>
            <a:r>
              <a:rPr lang="en-US" sz="1400" dirty="0" err="1"/>
              <a:t>userAdmin</a:t>
            </a: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  <a:p>
            <a:pPr lvl="1" algn="just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91F3E-DBB8-4C4D-872A-670A16F7F5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92"/>
          <a:stretch/>
        </p:blipFill>
        <p:spPr>
          <a:xfrm>
            <a:off x="3808154" y="2011679"/>
            <a:ext cx="5235614" cy="1069169"/>
          </a:xfrm>
          <a:prstGeom prst="rect">
            <a:avLst/>
          </a:prstGeom>
        </p:spPr>
      </p:pic>
      <p:pic>
        <p:nvPicPr>
          <p:cNvPr id="9" name="Slide 19 Take 2">
            <a:hlinkClick r:id="" action="ppaction://media"/>
            <a:extLst>
              <a:ext uri="{FF2B5EF4-FFF2-40B4-BE49-F238E27FC236}">
                <a16:creationId xmlns:a16="http://schemas.microsoft.com/office/drawing/2014/main" id="{E2556D9A-A199-4FA1-BCCC-964CDE0031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3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i="1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US" dirty="0"/>
          </a:p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Pemantauan</a:t>
            </a:r>
            <a:endParaRPr lang="en-ID" dirty="0"/>
          </a:p>
          <a:p>
            <a:r>
              <a:rPr lang="en-ID" dirty="0"/>
              <a:t>Analisa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Pemantauan</a:t>
            </a:r>
            <a:r>
              <a:rPr lang="en-ID" dirty="0"/>
              <a:t> </a:t>
            </a:r>
            <a:r>
              <a:rPr lang="en-ID" dirty="0" err="1"/>
              <a:t>Rumah</a:t>
            </a:r>
            <a:endParaRPr lang="en-ID" dirty="0"/>
          </a:p>
          <a:p>
            <a:r>
              <a:rPr lang="en-ID" dirty="0" err="1"/>
              <a:t>Penelitian</a:t>
            </a:r>
            <a:r>
              <a:rPr lang="en-ID" dirty="0"/>
              <a:t> dan </a:t>
            </a:r>
            <a:r>
              <a:rPr lang="en-ID" dirty="0" err="1"/>
              <a:t>Percobaan</a:t>
            </a:r>
            <a:endParaRPr lang="en-ID" dirty="0"/>
          </a:p>
        </p:txBody>
      </p:sp>
      <p:pic>
        <p:nvPicPr>
          <p:cNvPr id="3" name="Slide Overview">
            <a:hlinkClick r:id="" action="ppaction://media"/>
            <a:extLst>
              <a:ext uri="{FF2B5EF4-FFF2-40B4-BE49-F238E27FC236}">
                <a16:creationId xmlns:a16="http://schemas.microsoft.com/office/drawing/2014/main" id="{AED9B869-C088-4F46-BB4E-88D80887C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pemantauan</a:t>
            </a:r>
            <a:r>
              <a:rPr lang="en-US" sz="1600" dirty="0"/>
              <a:t>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disusun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</a:t>
            </a:r>
            <a:r>
              <a:rPr lang="en-US" sz="1600" dirty="0" err="1"/>
              <a:t>peralatan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 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/>
              <a:t>Node Sensor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Node sensor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papan</a:t>
            </a:r>
            <a:r>
              <a:rPr lang="en-US" sz="1400" dirty="0"/>
              <a:t> Arduino yang </a:t>
            </a:r>
            <a:r>
              <a:rPr lang="en-US" sz="1400" dirty="0" err="1"/>
              <a:t>dihubungkan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pemancar</a:t>
            </a:r>
            <a:r>
              <a:rPr lang="en-US" sz="1400" dirty="0"/>
              <a:t> </a:t>
            </a:r>
            <a:r>
              <a:rPr lang="en-US" sz="1400" dirty="0" err="1"/>
              <a:t>sinyal</a:t>
            </a:r>
            <a:r>
              <a:rPr lang="en-US" sz="1400" dirty="0"/>
              <a:t> radio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dilengkapi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sensor </a:t>
            </a:r>
            <a:r>
              <a:rPr lang="en-US" sz="1400" dirty="0" err="1"/>
              <a:t>berupa</a:t>
            </a:r>
            <a:r>
              <a:rPr lang="en-US" sz="1400" dirty="0"/>
              <a:t> :</a:t>
            </a:r>
          </a:p>
          <a:p>
            <a:pPr lvl="2" algn="just">
              <a:lnSpc>
                <a:spcPct val="150000"/>
              </a:lnSpc>
            </a:pPr>
            <a:r>
              <a:rPr lang="en-US" sz="1200" b="1" dirty="0"/>
              <a:t>Sensor pH air PH-4502C</a:t>
            </a:r>
            <a:r>
              <a:rPr lang="en-US" sz="1200" dirty="0"/>
              <a:t>,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mengukur</a:t>
            </a:r>
            <a:r>
              <a:rPr lang="en-US" sz="1200" dirty="0"/>
              <a:t> pH air (</a:t>
            </a:r>
            <a:r>
              <a:rPr lang="en-US" sz="1200" dirty="0" err="1"/>
              <a:t>ditunjukkan</a:t>
            </a:r>
            <a:r>
              <a:rPr lang="en-US" sz="1200" dirty="0"/>
              <a:t> pada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dibawah</a:t>
            </a:r>
            <a:r>
              <a:rPr lang="en-US" sz="1200" dirty="0"/>
              <a:t>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kiri</a:t>
            </a:r>
            <a:r>
              <a:rPr lang="en-US" sz="1200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en-US" sz="1200" b="1" dirty="0"/>
              <a:t>Sensor MQ-2</a:t>
            </a:r>
            <a:r>
              <a:rPr lang="en-US" sz="1200" dirty="0"/>
              <a:t>,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mendeteksi</a:t>
            </a:r>
            <a:r>
              <a:rPr lang="en-US" sz="1200" dirty="0"/>
              <a:t> </a:t>
            </a:r>
            <a:r>
              <a:rPr lang="en-US" sz="1200" dirty="0" err="1"/>
              <a:t>kebocoran</a:t>
            </a:r>
            <a:r>
              <a:rPr lang="en-US" sz="1200" dirty="0"/>
              <a:t> gas LPG, </a:t>
            </a:r>
            <a:r>
              <a:rPr lang="en-US" sz="1200" i="1" dirty="0"/>
              <a:t>Carbon Monoxide</a:t>
            </a:r>
            <a:r>
              <a:rPr lang="en-US" sz="1200" dirty="0"/>
              <a:t> dan asap (</a:t>
            </a:r>
            <a:r>
              <a:rPr lang="en-US" sz="1200" dirty="0" err="1"/>
              <a:t>ditunjukkan</a:t>
            </a:r>
            <a:r>
              <a:rPr lang="en-US" sz="1200" dirty="0"/>
              <a:t> pada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dibawah</a:t>
            </a:r>
            <a:r>
              <a:rPr lang="en-US" sz="1200" dirty="0"/>
              <a:t> paling </a:t>
            </a:r>
            <a:r>
              <a:rPr lang="en-US" sz="1200" dirty="0" err="1"/>
              <a:t>tengah</a:t>
            </a:r>
            <a:r>
              <a:rPr lang="en-US" sz="1200" dirty="0"/>
              <a:t>)</a:t>
            </a:r>
          </a:p>
          <a:p>
            <a:pPr lvl="2" algn="just">
              <a:lnSpc>
                <a:spcPct val="150000"/>
              </a:lnSpc>
            </a:pPr>
            <a:r>
              <a:rPr lang="en-US" sz="1200" b="1" dirty="0"/>
              <a:t>Sensor </a:t>
            </a:r>
            <a:r>
              <a:rPr lang="en-US" sz="1200" b="1" dirty="0" err="1"/>
              <a:t>suhu</a:t>
            </a:r>
            <a:r>
              <a:rPr lang="en-US" sz="1200" b="1" dirty="0"/>
              <a:t> air D818B20</a:t>
            </a:r>
            <a:r>
              <a:rPr lang="en-US" sz="1200" dirty="0"/>
              <a:t>,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mendeteksi</a:t>
            </a:r>
            <a:r>
              <a:rPr lang="en-US" sz="1200" dirty="0"/>
              <a:t> </a:t>
            </a:r>
            <a:r>
              <a:rPr lang="en-US" sz="1200" dirty="0" err="1"/>
              <a:t>suhu</a:t>
            </a:r>
            <a:r>
              <a:rPr lang="en-US" sz="1200" dirty="0"/>
              <a:t> air (</a:t>
            </a:r>
            <a:r>
              <a:rPr lang="en-US" sz="1200" dirty="0" err="1"/>
              <a:t>ditunjukkan</a:t>
            </a:r>
            <a:r>
              <a:rPr lang="en-US" sz="1200" dirty="0"/>
              <a:t> pada </a:t>
            </a:r>
            <a:r>
              <a:rPr lang="en-US" sz="1200" dirty="0" err="1"/>
              <a:t>gambar</a:t>
            </a:r>
            <a:r>
              <a:rPr lang="en-US" sz="1200" dirty="0"/>
              <a:t> </a:t>
            </a:r>
            <a:r>
              <a:rPr lang="en-US" sz="1200" dirty="0" err="1"/>
              <a:t>dibawah</a:t>
            </a:r>
            <a:r>
              <a:rPr lang="en-US" sz="1200" dirty="0"/>
              <a:t>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kanan</a:t>
            </a:r>
            <a:r>
              <a:rPr lang="en-US" sz="1200" dirty="0"/>
              <a:t>)</a:t>
            </a:r>
          </a:p>
          <a:p>
            <a:pPr lvl="2" algn="just"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5" name="Picture 4" descr="A picture containing adapter&#10;&#10;Description automatically generated">
            <a:extLst>
              <a:ext uri="{FF2B5EF4-FFF2-40B4-BE49-F238E27FC236}">
                <a16:creationId xmlns:a16="http://schemas.microsoft.com/office/drawing/2014/main" id="{E3A2EE12-DD15-4AF9-B408-75873C907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5022734"/>
            <a:ext cx="1333500" cy="1333500"/>
          </a:xfrm>
          <a:prstGeom prst="rect">
            <a:avLst/>
          </a:prstGeom>
        </p:spPr>
      </p:pic>
      <p:pic>
        <p:nvPicPr>
          <p:cNvPr id="7" name="Picture 6" descr="A close - up of a stethoscope&#10;&#10;Description automatically generated with medium confidence">
            <a:extLst>
              <a:ext uri="{FF2B5EF4-FFF2-40B4-BE49-F238E27FC236}">
                <a16:creationId xmlns:a16="http://schemas.microsoft.com/office/drawing/2014/main" id="{3F9510D2-F37A-4769-877E-829471BD2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7896" y="5022734"/>
            <a:ext cx="13335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8E6D2-A5F5-4682-876D-253F1AA2B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827" y="4997218"/>
            <a:ext cx="1778985" cy="1333501"/>
          </a:xfrm>
          <a:prstGeom prst="rect">
            <a:avLst/>
          </a:prstGeom>
        </p:spPr>
      </p:pic>
      <p:pic>
        <p:nvPicPr>
          <p:cNvPr id="3" name="Slide 20">
            <a:hlinkClick r:id="" action="ppaction://media"/>
            <a:extLst>
              <a:ext uri="{FF2B5EF4-FFF2-40B4-BE49-F238E27FC236}">
                <a16:creationId xmlns:a16="http://schemas.microsoft.com/office/drawing/2014/main" id="{2F9E5666-95EC-4BE1-9754-ED182F45B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0463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8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(2)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</a:pPr>
            <a:r>
              <a:rPr lang="en-US" sz="1400" dirty="0"/>
              <a:t>Base Station / SINK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400" dirty="0"/>
              <a:t>Base station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mini-computer raspberry pi, yang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dihubungkan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pemancar</a:t>
            </a:r>
            <a:r>
              <a:rPr lang="en-US" sz="1400" dirty="0"/>
              <a:t> </a:t>
            </a:r>
            <a:r>
              <a:rPr lang="en-US" sz="1400" dirty="0" err="1"/>
              <a:t>sinyal</a:t>
            </a:r>
            <a:r>
              <a:rPr lang="en-US" sz="1400" dirty="0"/>
              <a:t> radio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berkomunikasi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node sensor.</a:t>
            </a:r>
            <a:endParaRPr lang="en-US" sz="1200" dirty="0"/>
          </a:p>
          <a:p>
            <a:pPr lvl="2" algn="just"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4" name="Picture 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0239699-347F-43CC-851F-5DE3C6F88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640" y="3031397"/>
            <a:ext cx="3474720" cy="2095500"/>
          </a:xfrm>
          <a:prstGeom prst="rect">
            <a:avLst/>
          </a:prstGeom>
        </p:spPr>
      </p:pic>
      <p:pic>
        <p:nvPicPr>
          <p:cNvPr id="3" name="Slide 21">
            <a:hlinkClick r:id="" action="ppaction://media"/>
            <a:extLst>
              <a:ext uri="{FF2B5EF4-FFF2-40B4-BE49-F238E27FC236}">
                <a16:creationId xmlns:a16="http://schemas.microsoft.com/office/drawing/2014/main" id="{FF37BDF9-756B-477B-9ABD-4C1485CD0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45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2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Topologi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keras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pemantauan</a:t>
            </a:r>
            <a:r>
              <a:rPr lang="en-US" sz="1600" dirty="0"/>
              <a:t>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disusun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rangkaian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topologi</a:t>
            </a:r>
            <a:r>
              <a:rPr lang="en-US" sz="1600" dirty="0"/>
              <a:t> </a:t>
            </a:r>
            <a:r>
              <a:rPr lang="en-US" sz="1600" i="1" dirty="0"/>
              <a:t>star,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tujuan</a:t>
            </a:r>
            <a:r>
              <a:rPr lang="en-US" sz="1600" dirty="0"/>
              <a:t> agar </a:t>
            </a:r>
            <a:r>
              <a:rPr lang="en-US" sz="1600" dirty="0" err="1"/>
              <a:t>setiap</a:t>
            </a:r>
            <a:r>
              <a:rPr lang="en-US" sz="1600" dirty="0"/>
              <a:t> node sensor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ada</a:t>
            </a:r>
            <a:r>
              <a:rPr lang="en-US" sz="1600" dirty="0"/>
              <a:t> yang </a:t>
            </a:r>
            <a:r>
              <a:rPr lang="en-US" sz="1600" dirty="0" err="1"/>
              <a:t>saling</a:t>
            </a:r>
            <a:r>
              <a:rPr lang="en-US" sz="1600" dirty="0"/>
              <a:t> </a:t>
            </a:r>
            <a:r>
              <a:rPr lang="en-US" sz="1600" dirty="0" err="1"/>
              <a:t>bergantung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node lain dan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penambahan</a:t>
            </a:r>
            <a:r>
              <a:rPr lang="en-US" sz="1600" dirty="0"/>
              <a:t> sensor </a:t>
            </a:r>
            <a:r>
              <a:rPr lang="en-US" sz="1600" dirty="0" err="1"/>
              <a:t>baru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.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853E29-32D2-4E21-AB0F-DDE477E60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008" y="3252787"/>
            <a:ext cx="6962775" cy="2714625"/>
          </a:xfrm>
          <a:prstGeom prst="rect">
            <a:avLst/>
          </a:prstGeom>
        </p:spPr>
      </p:pic>
      <p:pic>
        <p:nvPicPr>
          <p:cNvPr id="5" name="Slide 22">
            <a:hlinkClick r:id="" action="ppaction://media"/>
            <a:extLst>
              <a:ext uri="{FF2B5EF4-FFF2-40B4-BE49-F238E27FC236}">
                <a16:creationId xmlns:a16="http://schemas.microsoft.com/office/drawing/2014/main" id="{2A22E77B-387B-4FB5-AD6A-9EEABCF25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BDF4-F5C9-4A10-8D76-E76A95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Penelitian</a:t>
            </a:r>
            <a:r>
              <a:rPr lang="en-US" sz="3600" dirty="0"/>
              <a:t> dan </a:t>
            </a:r>
            <a:r>
              <a:rPr lang="en-US" sz="3600" dirty="0" err="1"/>
              <a:t>Percobaan</a:t>
            </a:r>
            <a:endParaRPr lang="en-ID" sz="3600" dirty="0"/>
          </a:p>
        </p:txBody>
      </p:sp>
      <p:pic>
        <p:nvPicPr>
          <p:cNvPr id="3" name="Slide 23">
            <a:hlinkClick r:id="" action="ppaction://media"/>
            <a:extLst>
              <a:ext uri="{FF2B5EF4-FFF2-40B4-BE49-F238E27FC236}">
                <a16:creationId xmlns:a16="http://schemas.microsoft.com/office/drawing/2014/main" id="{35516A52-60EA-4E11-9E09-4D6E51102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7034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 err="1"/>
              <a:t>Percobaan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/>
              <a:t>Telah </a:t>
            </a:r>
            <a:r>
              <a:rPr lang="en-US" sz="1600" dirty="0" err="1"/>
              <a:t>dilaksanakan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precobaan</a:t>
            </a:r>
            <a:r>
              <a:rPr lang="en-US" sz="1600" dirty="0"/>
              <a:t> </a:t>
            </a:r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sederhana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node sensor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bantuan</a:t>
            </a:r>
            <a:r>
              <a:rPr lang="en-US" sz="1600" dirty="0"/>
              <a:t> </a:t>
            </a:r>
            <a:r>
              <a:rPr lang="en-US" sz="1600" dirty="0" err="1"/>
              <a:t>papan</a:t>
            </a:r>
            <a:r>
              <a:rPr lang="en-US" sz="1600" dirty="0"/>
              <a:t> Arduino, </a:t>
            </a:r>
            <a:r>
              <a:rPr lang="en-US" sz="1600" dirty="0" err="1"/>
              <a:t>dimana</a:t>
            </a:r>
            <a:r>
              <a:rPr lang="en-US" sz="1600" dirty="0"/>
              <a:t> sensor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sensor MQ-2 (sensor </a:t>
            </a:r>
            <a:r>
              <a:rPr lang="en-US" sz="1600" dirty="0" err="1"/>
              <a:t>pendeteksi</a:t>
            </a:r>
            <a:r>
              <a:rPr lang="en-US" sz="1600" dirty="0"/>
              <a:t> gas LPG, CO dan asap).</a:t>
            </a:r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04DF6-9750-47EB-A6CC-CFB1DA3FD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25" y="2853655"/>
            <a:ext cx="2092175" cy="2790825"/>
          </a:xfrm>
          <a:prstGeom prst="rect">
            <a:avLst/>
          </a:prstGeom>
        </p:spPr>
      </p:pic>
      <p:pic>
        <p:nvPicPr>
          <p:cNvPr id="3" name="Slide 24">
            <a:hlinkClick r:id="" action="ppaction://media"/>
            <a:extLst>
              <a:ext uri="{FF2B5EF4-FFF2-40B4-BE49-F238E27FC236}">
                <a16:creationId xmlns:a16="http://schemas.microsoft.com/office/drawing/2014/main" id="{CEF97C42-42ED-4CA3-B9D7-CFC15F3A9D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8451" y="63757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3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/>
              <a:t>Kode </a:t>
            </a:r>
            <a:r>
              <a:rPr lang="en-US" sz="2400" dirty="0" err="1"/>
              <a:t>Percobaan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 err="1"/>
              <a:t>Percobaan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memprogram</a:t>
            </a:r>
            <a:r>
              <a:rPr lang="en-US" sz="1600" dirty="0"/>
              <a:t> </a:t>
            </a:r>
            <a:r>
              <a:rPr lang="en-US" sz="1600" dirty="0" err="1"/>
              <a:t>arduino</a:t>
            </a:r>
            <a:r>
              <a:rPr lang="en-US" sz="1600" dirty="0"/>
              <a:t> agar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mengkalibrasi</a:t>
            </a:r>
            <a:r>
              <a:rPr lang="en-US" sz="1600" dirty="0"/>
              <a:t> </a:t>
            </a:r>
            <a:r>
              <a:rPr lang="en-US" sz="1600" dirty="0" err="1"/>
              <a:t>sensitifitas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sensor MQ-2 dan agar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mengartikan</a:t>
            </a:r>
            <a:r>
              <a:rPr lang="en-US" sz="1600" dirty="0"/>
              <a:t> </a:t>
            </a:r>
            <a:r>
              <a:rPr lang="en-US" sz="1600" dirty="0" err="1"/>
              <a:t>keluaran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sensor MQ-2 yang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tegangan</a:t>
            </a:r>
            <a:r>
              <a:rPr lang="en-US" sz="1600" dirty="0"/>
              <a:t> </a:t>
            </a:r>
            <a:r>
              <a:rPr lang="en-US" sz="1600" dirty="0" err="1"/>
              <a:t>listrik</a:t>
            </a:r>
            <a:r>
              <a:rPr lang="en-US" sz="1600" dirty="0"/>
              <a:t> </a:t>
            </a:r>
            <a:r>
              <a:rPr lang="en-US" sz="1600" dirty="0" err="1"/>
              <a:t>kedalam</a:t>
            </a:r>
            <a:r>
              <a:rPr lang="en-US" sz="1600" dirty="0"/>
              <a:t> data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dimengerti</a:t>
            </a:r>
            <a:r>
              <a:rPr lang="en-US" sz="1600" dirty="0"/>
              <a:t> oleh </a:t>
            </a:r>
            <a:r>
              <a:rPr lang="en-US" sz="1600" dirty="0" err="1"/>
              <a:t>sistem</a:t>
            </a:r>
            <a:r>
              <a:rPr lang="en-US" sz="1600" dirty="0"/>
              <a:t>.</a:t>
            </a:r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62484-8214-4500-8A9C-76BF5CB2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689" y="2776755"/>
            <a:ext cx="4797413" cy="4004345"/>
          </a:xfrm>
          <a:prstGeom prst="rect">
            <a:avLst/>
          </a:prstGeom>
        </p:spPr>
      </p:pic>
      <p:pic>
        <p:nvPicPr>
          <p:cNvPr id="6" name="Slide 25 Take 2">
            <a:hlinkClick r:id="" action="ppaction://media"/>
            <a:extLst>
              <a:ext uri="{FF2B5EF4-FFF2-40B4-BE49-F238E27FC236}">
                <a16:creationId xmlns:a16="http://schemas.microsoft.com/office/drawing/2014/main" id="{2CE1CE97-C135-4118-9BBD-4ABF7699B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511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5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676184"/>
          </a:xfrm>
        </p:spPr>
        <p:txBody>
          <a:bodyPr>
            <a:normAutofit/>
          </a:bodyPr>
          <a:lstStyle/>
          <a:p>
            <a:r>
              <a:rPr lang="en-US" sz="2400" dirty="0"/>
              <a:t>Hasil </a:t>
            </a:r>
            <a:r>
              <a:rPr lang="en-US" sz="2400" dirty="0" err="1"/>
              <a:t>Percobaan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Sederhana</a:t>
            </a:r>
            <a:endParaRPr lang="en-US" sz="2400" i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B5357BA-B04A-4479-A96C-B2FF69E2FF38}"/>
              </a:ext>
            </a:extLst>
          </p:cNvPr>
          <p:cNvSpPr txBox="1">
            <a:spLocks/>
          </p:cNvSpPr>
          <p:nvPr/>
        </p:nvSpPr>
        <p:spPr>
          <a:xfrm>
            <a:off x="1944014" y="1553361"/>
            <a:ext cx="9712998" cy="4974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just">
              <a:lnSpc>
                <a:spcPct val="150000"/>
              </a:lnSpc>
              <a:buNone/>
            </a:pPr>
            <a:r>
              <a:rPr lang="en-US" sz="1600" dirty="0"/>
              <a:t>Setelah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di upload </a:t>
            </a:r>
            <a:r>
              <a:rPr lang="en-US" sz="1600" dirty="0" err="1"/>
              <a:t>kedalam</a:t>
            </a:r>
            <a:r>
              <a:rPr lang="en-US" sz="1600" dirty="0"/>
              <a:t> </a:t>
            </a:r>
            <a:r>
              <a:rPr lang="en-US" sz="1600" dirty="0" err="1"/>
              <a:t>arduino</a:t>
            </a:r>
            <a:r>
              <a:rPr lang="en-US" sz="1600" dirty="0"/>
              <a:t> board,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pengujian</a:t>
            </a:r>
            <a:r>
              <a:rPr lang="en-US" sz="1600" dirty="0"/>
              <a:t> sensor asap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membakar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</a:t>
            </a:r>
            <a:r>
              <a:rPr lang="en-US" sz="1600" dirty="0" err="1"/>
              <a:t>tisu</a:t>
            </a:r>
            <a:r>
              <a:rPr lang="en-US" sz="1600" dirty="0"/>
              <a:t> </a:t>
            </a:r>
            <a:r>
              <a:rPr lang="en-US" sz="1600" dirty="0" err="1"/>
              <a:t>kering</a:t>
            </a:r>
            <a:r>
              <a:rPr lang="en-US" sz="1600" dirty="0"/>
              <a:t> dan </a:t>
            </a:r>
            <a:r>
              <a:rPr lang="en-US" sz="1600" dirty="0" err="1"/>
              <a:t>memadamkan</a:t>
            </a:r>
            <a:r>
              <a:rPr lang="en-US" sz="1600" dirty="0"/>
              <a:t> </a:t>
            </a:r>
            <a:r>
              <a:rPr lang="en-US" sz="1600" dirty="0" err="1"/>
              <a:t>apinya</a:t>
            </a:r>
            <a:r>
              <a:rPr lang="en-US" sz="1600" dirty="0"/>
              <a:t>, </a:t>
            </a:r>
            <a:r>
              <a:rPr lang="en-US" sz="1600" dirty="0" err="1"/>
              <a:t>lalu</a:t>
            </a:r>
            <a:r>
              <a:rPr lang="en-US" sz="1600" dirty="0"/>
              <a:t> asap pada </a:t>
            </a:r>
            <a:r>
              <a:rPr lang="en-US" sz="1600" dirty="0" err="1"/>
              <a:t>tisu</a:t>
            </a:r>
            <a:r>
              <a:rPr lang="en-US" sz="1600" dirty="0"/>
              <a:t> </a:t>
            </a:r>
            <a:r>
              <a:rPr lang="en-US" sz="1600" dirty="0" err="1"/>
              <a:t>diarahkan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sensor MQ-2,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pembacaan</a:t>
            </a:r>
            <a:r>
              <a:rPr lang="en-US" sz="1600" dirty="0"/>
              <a:t> yang </a:t>
            </a:r>
            <a:r>
              <a:rPr lang="en-US" sz="1600" dirty="0" err="1"/>
              <a:t>dihasilkan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:</a:t>
            </a:r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5715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3DD065-129D-482F-9984-EBA1B8E60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86" y="2853655"/>
            <a:ext cx="7627620" cy="3429000"/>
          </a:xfrm>
          <a:prstGeom prst="rect">
            <a:avLst/>
          </a:prstGeom>
        </p:spPr>
      </p:pic>
      <p:pic>
        <p:nvPicPr>
          <p:cNvPr id="3" name="Slide 26">
            <a:hlinkClick r:id="" action="ppaction://media"/>
            <a:extLst>
              <a:ext uri="{FF2B5EF4-FFF2-40B4-BE49-F238E27FC236}">
                <a16:creationId xmlns:a16="http://schemas.microsoft.com/office/drawing/2014/main" id="{A070A8D9-E2CC-4776-894D-DB65A9997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6" y="6345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76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7FF9-4B4C-4F9E-AF78-6CE8FD55F2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id-ID" dirty="0"/>
          </a:p>
        </p:txBody>
      </p:sp>
      <p:pic>
        <p:nvPicPr>
          <p:cNvPr id="4" name="Slide 27">
            <a:hlinkClick r:id="" action="ppaction://media"/>
            <a:extLst>
              <a:ext uri="{FF2B5EF4-FFF2-40B4-BE49-F238E27FC236}">
                <a16:creationId xmlns:a16="http://schemas.microsoft.com/office/drawing/2014/main" id="{81F9087A-1C9D-497A-8D06-457DF5813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55428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BDF4-F5C9-4A10-8D76-E76A95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lang="en-ID" dirty="0"/>
          </a:p>
        </p:txBody>
      </p:sp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89B454AE-E8CF-4DBC-9914-4713370375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41787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dirty="0" err="1"/>
              <a:t>Permasalahan</a:t>
            </a:r>
            <a:r>
              <a:rPr lang="en-US" sz="3200" dirty="0"/>
              <a:t> </a:t>
            </a:r>
            <a:r>
              <a:rPr lang="en-US" sz="3200" dirty="0" err="1"/>
              <a:t>Rumah</a:t>
            </a:r>
            <a:r>
              <a:rPr lang="en-US" sz="3200" dirty="0"/>
              <a:t> yang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Terawasi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535185"/>
            <a:ext cx="9712998" cy="437603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r>
              <a:rPr lang="en-US" dirty="0"/>
              <a:t>,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sehari-hari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terlepas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diluar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.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rekreasi</a:t>
            </a:r>
            <a:r>
              <a:rPr lang="en-US" dirty="0"/>
              <a:t>,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resiko</a:t>
            </a:r>
            <a:r>
              <a:rPr lang="en-US" dirty="0"/>
              <a:t> yang </a:t>
            </a:r>
            <a:r>
              <a:rPr lang="en-US" dirty="0" err="1"/>
              <a:t>tersembunyi</a:t>
            </a:r>
            <a:r>
              <a:rPr lang="en-US" dirty="0"/>
              <a:t> , </a:t>
            </a:r>
            <a:r>
              <a:rPr lang="en-US" dirty="0" err="1"/>
              <a:t>seperti</a:t>
            </a:r>
            <a:r>
              <a:rPr lang="en-US" dirty="0"/>
              <a:t> : </a:t>
            </a:r>
          </a:p>
          <a:p>
            <a:pPr lvl="1">
              <a:lnSpc>
                <a:spcPct val="150000"/>
              </a:lnSpc>
            </a:pPr>
            <a:r>
              <a:rPr lang="en-ID" b="1" dirty="0" err="1"/>
              <a:t>Kebocoran</a:t>
            </a:r>
            <a:r>
              <a:rPr lang="en-ID" b="1" dirty="0"/>
              <a:t> pada gas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kebakaran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terdapatnya</a:t>
            </a:r>
            <a:r>
              <a:rPr lang="en-ID" dirty="0"/>
              <a:t> gas </a:t>
            </a:r>
            <a:r>
              <a:rPr lang="en-ID" dirty="0" err="1"/>
              <a:t>beracun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rumah</a:t>
            </a:r>
            <a:endParaRPr lang="en-ID" dirty="0"/>
          </a:p>
          <a:p>
            <a:pPr lvl="1">
              <a:lnSpc>
                <a:spcPct val="150000"/>
              </a:lnSpc>
            </a:pPr>
            <a:r>
              <a:rPr lang="en-ID" b="1" dirty="0"/>
              <a:t>pH air yang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terawasi</a:t>
            </a:r>
            <a:r>
              <a:rPr lang="en-ID" dirty="0"/>
              <a:t>,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penggunaan</a:t>
            </a:r>
            <a:r>
              <a:rPr lang="en-ID" dirty="0"/>
              <a:t> air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(</a:t>
            </a:r>
            <a:r>
              <a:rPr lang="en-ID" dirty="0" err="1"/>
              <a:t>contoh</a:t>
            </a:r>
            <a:r>
              <a:rPr lang="en-ID" dirty="0"/>
              <a:t> : </a:t>
            </a:r>
            <a:r>
              <a:rPr lang="en-ID" dirty="0" err="1"/>
              <a:t>beberapa</a:t>
            </a:r>
            <a:r>
              <a:rPr lang="en-ID" dirty="0"/>
              <a:t> ikan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bertahan</a:t>
            </a:r>
            <a:r>
              <a:rPr lang="en-ID" dirty="0"/>
              <a:t> </a:t>
            </a:r>
            <a:r>
              <a:rPr lang="en-ID" dirty="0" err="1"/>
              <a:t>hidup</a:t>
            </a:r>
            <a:r>
              <a:rPr lang="en-ID" dirty="0"/>
              <a:t> pada pH air </a:t>
            </a:r>
            <a:r>
              <a:rPr lang="en-ID" dirty="0" err="1"/>
              <a:t>tertentu</a:t>
            </a:r>
            <a:r>
              <a:rPr lang="en-ID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ID" b="1" dirty="0" err="1"/>
              <a:t>Suhu</a:t>
            </a:r>
            <a:r>
              <a:rPr lang="en-ID" b="1" dirty="0"/>
              <a:t> air yang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terjaga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konsistensi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suhu</a:t>
            </a:r>
            <a:r>
              <a:rPr lang="en-ID" dirty="0"/>
              <a:t> air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rumah</a:t>
            </a:r>
            <a:endParaRPr lang="en-ID" dirty="0"/>
          </a:p>
          <a:p>
            <a:pPr lvl="1">
              <a:lnSpc>
                <a:spcPct val="150000"/>
              </a:lnSpc>
            </a:pPr>
            <a:r>
              <a:rPr lang="en-ID" dirty="0"/>
              <a:t>dan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terawasi</a:t>
            </a:r>
            <a:r>
              <a:rPr lang="en-ID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pic>
        <p:nvPicPr>
          <p:cNvPr id="5" name="Slide 4">
            <a:hlinkClick r:id="" action="ppaction://media"/>
            <a:extLst>
              <a:ext uri="{FF2B5EF4-FFF2-40B4-BE49-F238E27FC236}">
                <a16:creationId xmlns:a16="http://schemas.microsoft.com/office/drawing/2014/main" id="{F29976BF-3944-42CC-9E22-4D08E9879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1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709740"/>
          </a:xfrm>
        </p:spPr>
        <p:txBody>
          <a:bodyPr>
            <a:normAutofit/>
          </a:bodyPr>
          <a:lstStyle/>
          <a:p>
            <a:r>
              <a:rPr lang="en-US" sz="3200" dirty="0" err="1"/>
              <a:t>Permasalahan</a:t>
            </a:r>
            <a:r>
              <a:rPr lang="en-US" sz="3200" dirty="0"/>
              <a:t> </a:t>
            </a:r>
            <a:r>
              <a:rPr lang="en-US" sz="3200" dirty="0" err="1"/>
              <a:t>Rumah</a:t>
            </a:r>
            <a:r>
              <a:rPr lang="en-US" sz="3200" dirty="0"/>
              <a:t> yang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Terawasi</a:t>
            </a:r>
            <a:r>
              <a:rPr lang="en-US" sz="3200" dirty="0"/>
              <a:t>(2)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535185"/>
            <a:ext cx="9712998" cy="4376037"/>
          </a:xfrm>
        </p:spPr>
        <p:txBody>
          <a:bodyPr>
            <a:normAutofit/>
          </a:bodyPr>
          <a:lstStyle/>
          <a:p>
            <a:pPr marL="57150" indent="0">
              <a:lnSpc>
                <a:spcPct val="150000"/>
              </a:lnSpc>
              <a:buNone/>
            </a:pPr>
            <a:r>
              <a:rPr lang="en-US" dirty="0"/>
              <a:t>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campur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Otomatis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i="1" dirty="0"/>
              <a:t>Portable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Multiparameter</a:t>
            </a:r>
          </a:p>
          <a:p>
            <a:pPr lvl="1">
              <a:lnSpc>
                <a:spcPct val="150000"/>
              </a:lnSpc>
            </a:pPr>
            <a:r>
              <a:rPr lang="en-US" i="1" dirty="0"/>
              <a:t>Realtime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3" name="Slide 5">
            <a:hlinkClick r:id="" action="ppaction://media"/>
            <a:extLst>
              <a:ext uri="{FF2B5EF4-FFF2-40B4-BE49-F238E27FC236}">
                <a16:creationId xmlns:a16="http://schemas.microsoft.com/office/drawing/2014/main" id="{2C47F98B-3C99-49BC-96B4-0125D64D0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4957" y="63147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0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BDF4-F5C9-4A10-8D76-E76A95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ID" dirty="0"/>
          </a:p>
        </p:txBody>
      </p:sp>
      <p:pic>
        <p:nvPicPr>
          <p:cNvPr id="3" name="Slide 6">
            <a:hlinkClick r:id="" action="ppaction://media"/>
            <a:extLst>
              <a:ext uri="{FF2B5EF4-FFF2-40B4-BE49-F238E27FC236}">
                <a16:creationId xmlns:a16="http://schemas.microsoft.com/office/drawing/2014/main" id="{0F6F7AF8-93CC-47AB-B7AD-C0E4D1336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008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dirty="0" err="1"/>
              <a:t>Tujuan</a:t>
            </a:r>
            <a:r>
              <a:rPr lang="en-US" sz="3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535185"/>
            <a:ext cx="9712998" cy="43760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 </a:t>
            </a:r>
          </a:p>
          <a:p>
            <a:pPr marL="685800" lvl="1">
              <a:lnSpc>
                <a:spcPct val="150000"/>
              </a:lnSpc>
            </a:pPr>
            <a:r>
              <a:rPr lang="en-US" dirty="0" err="1"/>
              <a:t>Mempelajari</a:t>
            </a:r>
            <a:r>
              <a:rPr lang="en-US" dirty="0"/>
              <a:t> dan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multiparameter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i="1" dirty="0"/>
              <a:t>wireless sensor network</a:t>
            </a:r>
            <a:endParaRPr lang="en-US" dirty="0"/>
          </a:p>
          <a:p>
            <a:pPr marL="685800" lvl="1">
              <a:lnSpc>
                <a:spcPct val="150000"/>
              </a:lnSpc>
            </a:pP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website yang </a:t>
            </a:r>
            <a:r>
              <a:rPr lang="en-US" dirty="0" err="1"/>
              <a:t>memuat</a:t>
            </a:r>
            <a:r>
              <a:rPr lang="en-US" dirty="0"/>
              <a:t> dan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pemantauan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ID" dirty="0"/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pic>
        <p:nvPicPr>
          <p:cNvPr id="5" name="Slide 7">
            <a:hlinkClick r:id="" action="ppaction://media"/>
            <a:extLst>
              <a:ext uri="{FF2B5EF4-FFF2-40B4-BE49-F238E27FC236}">
                <a16:creationId xmlns:a16="http://schemas.microsoft.com/office/drawing/2014/main" id="{B69C39E2-C448-463C-A44E-34B533E39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57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3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BDF4-F5C9-4A10-8D76-E76A95D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Kebutuhan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Pemantauan</a:t>
            </a:r>
            <a:endParaRPr lang="en-ID" sz="3600" dirty="0"/>
          </a:p>
        </p:txBody>
      </p:sp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92A583DD-08B8-45A1-9FFB-D951DC1E2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495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5120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7CCF7-1A51-40F9-AAA4-03B5F994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sz="3200" dirty="0" err="1"/>
              <a:t>Kebutuhan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B1FB-8803-4ED7-8389-6D7F09595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614" y="1535185"/>
            <a:ext cx="9712998" cy="43760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pengawasan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i="1" dirty="0"/>
              <a:t>wireless sensor network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i="1" dirty="0"/>
              <a:t>website </a:t>
            </a:r>
            <a:r>
              <a:rPr lang="en-US" dirty="0"/>
              <a:t>yang </a:t>
            </a:r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dihasilkan</a:t>
            </a:r>
            <a:r>
              <a:rPr lang="en-US" dirty="0"/>
              <a:t> oleh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,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endParaRPr lang="en-US" i="1" dirty="0"/>
          </a:p>
          <a:p>
            <a:pPr lvl="1">
              <a:lnSpc>
                <a:spcPct val="150000"/>
              </a:lnSpc>
            </a:pP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yang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node sensor dan </a:t>
            </a:r>
            <a:r>
              <a:rPr lang="en-US" i="1" dirty="0"/>
              <a:t>base station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ID" dirty="0"/>
          </a:p>
        </p:txBody>
      </p:sp>
      <p:pic>
        <p:nvPicPr>
          <p:cNvPr id="3" name="Slide 9">
            <a:hlinkClick r:id="" action="ppaction://media"/>
            <a:extLst>
              <a:ext uri="{FF2B5EF4-FFF2-40B4-BE49-F238E27FC236}">
                <a16:creationId xmlns:a16="http://schemas.microsoft.com/office/drawing/2014/main" id="{3D51CDA6-9998-4C59-99B4-BAB7E9189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43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0306FE-3C13-447E-86EE-A14EA9341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89A431E-722E-4593-BF48-1C42686E47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 design</Template>
  <TotalTime>875</TotalTime>
  <Words>1138</Words>
  <Application>Microsoft Office PowerPoint</Application>
  <PresentationFormat>Widescreen</PresentationFormat>
  <Paragraphs>150</Paragraphs>
  <Slides>27</Slides>
  <Notes>27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Wisp</vt:lpstr>
      <vt:lpstr>Pengembangan Aplikasi Pemantauan Rumah Multiparameter Berbasis WSN</vt:lpstr>
      <vt:lpstr>Overview</vt:lpstr>
      <vt:lpstr>Latar Belakang Masalah</vt:lpstr>
      <vt:lpstr>Permasalahan Rumah yang Tidak Terawasi</vt:lpstr>
      <vt:lpstr>Permasalahan Rumah yang Tidak Terawasi(2)</vt:lpstr>
      <vt:lpstr>Tujuan Pengembangan Sistem</vt:lpstr>
      <vt:lpstr>Tujuan </vt:lpstr>
      <vt:lpstr>Kebutuhan dari Sistem Pemantauan</vt:lpstr>
      <vt:lpstr>Kebutuhan Sistem </vt:lpstr>
      <vt:lpstr>Use Case dari Perangkat Lunak Sistem Pemantauan</vt:lpstr>
      <vt:lpstr>Use Case dari Perangkat Lunak Sistem Pemantauan (2)</vt:lpstr>
      <vt:lpstr>Perangkat Keras dari Sistem Pemantauan</vt:lpstr>
      <vt:lpstr>Analisa Sistem Pemantauan Rumah</vt:lpstr>
      <vt:lpstr>Analisis Perangkat Lunak Antarmuka dari Sistem Pemantauan</vt:lpstr>
      <vt:lpstr>Analisis Perangkat Lunak Antarmuka dari Sistem Pemantauan(2)</vt:lpstr>
      <vt:lpstr>Analisis Database dari Perangkat Lunak Sistem</vt:lpstr>
      <vt:lpstr>Analisis Database dari Perangkat Lunak Sistem (2)</vt:lpstr>
      <vt:lpstr>Analisis Perancangan Rancangan Fisik dari Entitas-entitas</vt:lpstr>
      <vt:lpstr>Analisis Perancangan Rancangan Fisik dari Entitas-entitas (2)</vt:lpstr>
      <vt:lpstr>Analisis Perangkat Keras dari Sistem</vt:lpstr>
      <vt:lpstr>Analisis Perangkat Keras dari Sistem (2)</vt:lpstr>
      <vt:lpstr>Analisis Topologi Perangkat Keras dari Sistem</vt:lpstr>
      <vt:lpstr>Penelitian dan Percobaan</vt:lpstr>
      <vt:lpstr>Percobaan Rangkaian Sederhana</vt:lpstr>
      <vt:lpstr>Kode Percobaan Rangkaian Sederhana</vt:lpstr>
      <vt:lpstr>Hasil Percobaan Rangkaian Sederhana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Aplikasi Pemantauan Rumah Multiparameter Berbasis WSN</dc:title>
  <dc:creator>KELVIN DRAVIN KENANGA</dc:creator>
  <cp:lastModifiedBy>KELVIN DRAVIN KENANGA</cp:lastModifiedBy>
  <cp:revision>68</cp:revision>
  <dcterms:created xsi:type="dcterms:W3CDTF">2021-01-16T07:27:25Z</dcterms:created>
  <dcterms:modified xsi:type="dcterms:W3CDTF">2021-01-18T10:48:23Z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